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269D3E-511F-48AC-BA81-5CF30ACB346C}">
  <a:tblStyle styleId="{AA269D3E-511F-48AC-BA81-5CF30ACB34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4CD4E69-549D-4945-B9DE-2ED11C297EE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</a:t>
            </a:r>
            <a:r>
              <a:rPr lang="ko"/>
              <a:t>저희는 &lt;돈사 현황판 수기 숫자 OCR 앱&gt; 이라는 주제로 캡스톤을 진행하게 될 Accuracy100 팀입니다.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5f4a18a8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5f4a18a8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다음으로는 앱 구성 계획에 대해서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크로스플랫폼인</a:t>
            </a:r>
            <a:r>
              <a:rPr b="1" lang="ko"/>
              <a:t> Flutter</a:t>
            </a:r>
            <a:r>
              <a:rPr lang="ko"/>
              <a:t>로 앱을 개발해 안드로이드와 ios 둘다 사용가능하게 할 계획입니다.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메인페이지는 카메라,리스트,그래프 세 페이지로 구성되어있습니다.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6a72d8c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6a72d8c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첫 번째로 카메라 페이지는 OCR인식률을 높이기 위해 현황판 비율의 가이드라인을 카메라화면위에 띄워 사용자가 그 선에 맞추어 찍을 수 있도록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촬영 후 수정페이지로 전환이 되면서 OCR인식 결과가 표 안에 들어가고, 촬영한 사진이 아래에 함께 보여집니다.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만약 잘못 인식된 결과가 있다면 사용자가 직접 표 안의 내용을 수정할 수 있도록 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6a72d8c7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6a72d8c7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기록페이지를 누르게 되면 데이터베이스에 있는 현황판의 기록을 리스트로 볼 수 있고, 각 항목을 누르면 수정페이지로 전환이 되고, 삭제를 누르면 삭제됩니다.</a:t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6a72d8c7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6a72d8c7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마지막으로 그래프페이지는 교배, 이유, 총산, 포유수 총 네 항목의 데이터를 그래프로 시각화 할 것입니다.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또한 하단 버튼을 통해 목표값수정페이지로 전환시켜 월별 돈사의 목표값을 설정할 수 있도록 합니다.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3969ae9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3969ae9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전체적인 구조는 이렇고, </a:t>
            </a:r>
            <a:r>
              <a:rPr lang="ko">
                <a:solidFill>
                  <a:schemeClr val="dk1"/>
                </a:solidFill>
              </a:rPr>
              <a:t>OCR모델을 실행시킬 부분만 Flask에서 구현하고, 나머지 api부분은 모두 Spring boot로 구현할 것입니다.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3969ae93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3969ae9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초반에는 계획수립과 자료조사가 이루어지고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3월부터는 서버구축과 모바일 앱개발, DB연동을 시작해 5월 전까지 완료할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학습데이터 수집과 모델 학습 및 개선과 같은경우엔 캡스톤 전반에 걸쳐 진행할 것이고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6월부터는 테스트와 디버깅,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2학기인 9월부터는 논문작성과 유지보수기간을 가질 계획입니다.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3969ae9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3969ae9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이다혜 학생이 서버와 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안희진 학생이 딥러닝과 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김응준 학생이 딥러닝과 데이터베이스를 맡아 프로젝트를 진행할 계획입니다.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60fdf3dc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60fdf3dc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이상으로 발표를 마치겠습니다. 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(5분소요)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5e341b83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5e341b83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이상으로 발표를 마치겠습니다. 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(5분소요)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3969ae9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3969ae9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3969ae9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3969ae9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현재, 돈사에서는 돼지마다의 정보를 현황판에 적어서 컴퓨터 문서에 옮겨 적는 작업을 하고 있습니다.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하지만 돈사는 먼지나 암모니아 등 일하기에 좋은 환경을 갖추지 못하기 때문에 한국인들은 일자리에 많이 지원을 하지 않고 외국인 근로자의 비율이 상당히 높습니다.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하지만 외국인 노동자들은 숫자를 쓰는 방식도 한국과는 너무 다르고, 거의 대부분 컴퓨터문서작업을 할 줄 모를뿐더러, 한국어도 미숙하기 때문에 그들에게 이런 업무를 지시하고 맡기</a:t>
            </a:r>
            <a:r>
              <a:rPr b="1" lang="ko"/>
              <a:t>는</a:t>
            </a:r>
            <a:r>
              <a:rPr b="1" lang="ko"/>
              <a:t> 것은 맡기는 것은 현황판 기입과 전산 입력에서 실수가 일어날 가능성이 매우 높습니다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그래서 한국근로자가 담당을 해야 하지만 그들은 또 다른 중요한 업무를 맡고 있기 때문에 업무의 효율성이 떨어지고 이는 생산성저하로 직결됩니다.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게다가 코로나 이후에는 인력 수급이 감소하고 인건비도 상승해서 더 많은 인력을 구하기보다는 인력을 대체할 기술의 도입이 필요한 상황입니다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데이터가 디지털 형식이 되면 </a:t>
            </a:r>
            <a:r>
              <a:rPr lang="ko">
                <a:solidFill>
                  <a:schemeClr val="dk1"/>
                </a:solidFill>
              </a:rPr>
              <a:t>데이터를 쉽게 분석할 수 있기 때문에 앞으로의 데이터의 추세와 패턴을 통해 진행 상황을 예측할 수 있습니다. 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5ce53d4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5ce53d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저희의 OCR모델은 여</a:t>
            </a:r>
            <a:r>
              <a:rPr lang="ko"/>
              <a:t>러 가지 모델을 비교한 후 가장 성능이 좋은 것들을 조합하여 사용할 예정입니다.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추가로 인식률을 높이기위해 3가지의 방법을 사용할 예정입니다.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3969ae93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3969ae93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첫번째는 Data Augmentation 을 통해 많은 데이터셋을 학습시켜 성능 향상을 시켜볼</a:t>
            </a:r>
            <a:r>
              <a:rPr lang="ko"/>
              <a:t> 예정입니다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6158aca6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6158aca6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374151"/>
                </a:solidFill>
                <a:highlight>
                  <a:srgbClr val="F7F7F8"/>
                </a:highlight>
              </a:rPr>
              <a:t>두번째는 이미지 전처리를 통해 기울어짐이나 구부러짐과 같은 왜곡된 부분을 교정하고 빛 반사나 그림자들을 제거해 인식하기 좋은 형태로 만들 계획입니다.</a:t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6158aca6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6158aca6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저희가 기존ocr을 테스트 해봤을때, 글자가 겹쳐 인식을 제대로 하지 못하거나 다른 글자로 인식하는 문제가 발생하였습니다.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단독적으로 있는 숫자들은 비교적 인식이 잘 된 것을 보고 겹친 글자들을 분리하는 방법 5가지를 생각해보게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첫번째 그림을 보시면 검출영역 두개가 겹친부분을 보실 수 있습니다. 중첩된 검출영역의 세로 픽셀 수를 스캔하여 이부분(왼)을 기준으로 3의 영역을 재구성하고, 이부분(오)을 기준으로 7의 영역을 재구성하는 방법입니다.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614ea0b1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614ea0b1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두번째 그림과 같은 경우에는 여기 끝 지점(왼)과 여기 끝지점(오)을 연결한 선을 기준으로 영역을 재구성하는 방법입니다.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세번째 그림과 같은 경우에는 중첩된 영역 중 세로 기준으로 픽셀이 가장 조금있는 부분을 기점으로 나누는 방법입니다.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6158aca6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6158aca6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4번째 방법은 최초 분할선을 두고 +- 방향으로 m만큼 이동하여 선과 문자가 닿는 픽셀을 비교해 최소일때 분리하는 방법입니다.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5번째방법은 분할선을 이동 하여 분리하는게 아니라 회전시켜서 분리하는 방법입니다.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442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omic Sans MS"/>
                <a:ea typeface="Comic Sans MS"/>
                <a:cs typeface="Comic Sans MS"/>
                <a:sym typeface="Comic Sans MS"/>
              </a:rPr>
              <a:t>2023 캡스톤디자인 계획발표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omic Sans MS"/>
                <a:ea typeface="Comic Sans MS"/>
                <a:cs typeface="Comic Sans MS"/>
                <a:sym typeface="Comic Sans MS"/>
              </a:rPr>
              <a:t>&lt; 돈사 현황판 수기 숫자 OCR 앱 &gt;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27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Accuracy100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4389175"/>
            <a:ext cx="6867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20171580 김응준, </a:t>
            </a: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20201778 </a:t>
            </a: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이다혜, 20201944 안희진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지도교수 : 이현빈 교수님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445254" y="1364469"/>
            <a:ext cx="3942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&lt;로그인 페이지&gt;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850" y="0"/>
            <a:ext cx="1515150" cy="15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75" y="1751841"/>
            <a:ext cx="1503401" cy="3225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365998" y="2114462"/>
            <a:ext cx="1251000" cy="23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754641" y="2443842"/>
            <a:ext cx="7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로그인</a:t>
            </a:r>
            <a:endParaRPr sz="900"/>
          </a:p>
        </p:txBody>
      </p:sp>
      <p:sp>
        <p:nvSpPr>
          <p:cNvPr id="169" name="Google Shape;169;p23"/>
          <p:cNvSpPr/>
          <p:nvPr/>
        </p:nvSpPr>
        <p:spPr>
          <a:xfrm>
            <a:off x="830967" y="3744648"/>
            <a:ext cx="321000" cy="127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/>
              <a:t>확인</a:t>
            </a:r>
            <a:endParaRPr sz="400"/>
          </a:p>
        </p:txBody>
      </p:sp>
      <p:sp>
        <p:nvSpPr>
          <p:cNvPr id="170" name="Google Shape;170;p23"/>
          <p:cNvSpPr/>
          <p:nvPr/>
        </p:nvSpPr>
        <p:spPr>
          <a:xfrm>
            <a:off x="502661" y="3095891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이메일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502661" y="3370406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비밀번호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92034" y="4082840"/>
            <a:ext cx="79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u="sng"/>
              <a:t>처음 방문 하시나요?</a:t>
            </a:r>
            <a:endParaRPr sz="300" u="sng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951" y="1751838"/>
            <a:ext cx="1503401" cy="32259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2118163" y="2111325"/>
            <a:ext cx="1251000" cy="23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2028501" y="1341013"/>
            <a:ext cx="1515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&lt;회원가입 페이지&gt;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앱</a:t>
            </a:r>
            <a:endParaRPr sz="18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5175" y="1744050"/>
            <a:ext cx="5001199" cy="31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5832300" y="1321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&lt;메인페이지&gt;</a:t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2583163" y="4142600"/>
            <a:ext cx="321000" cy="127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등록</a:t>
            </a:r>
            <a:endParaRPr sz="500"/>
          </a:p>
        </p:txBody>
      </p:sp>
      <p:sp>
        <p:nvSpPr>
          <p:cNvPr id="180" name="Google Shape;180;p23"/>
          <p:cNvSpPr/>
          <p:nvPr/>
        </p:nvSpPr>
        <p:spPr>
          <a:xfrm>
            <a:off x="2281230" y="3700947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비밀번호 확인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2281230" y="3374033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비밀번호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281230" y="3047092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이메일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2281230" y="2741802"/>
            <a:ext cx="1009500" cy="1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이름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2386538" y="2246001"/>
            <a:ext cx="7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회원가입</a:t>
            </a:r>
            <a:endParaRPr sz="900"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818425" y="605500"/>
            <a:ext cx="52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&lt;카메라 페이지&gt;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75" y="871750"/>
            <a:ext cx="2208050" cy="41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4708925" y="559125"/>
            <a:ext cx="5227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&lt;수정페이지&gt;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00" y="1024588"/>
            <a:ext cx="4193474" cy="386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6989350" y="284875"/>
            <a:ext cx="2085900" cy="9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3171863" y="944550"/>
            <a:ext cx="2654700" cy="2561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704525" y="507625"/>
            <a:ext cx="5227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&lt;기록페이지&gt;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8" y="1001700"/>
            <a:ext cx="1952246" cy="397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861200" y="2137325"/>
            <a:ext cx="1172100" cy="31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5"/>
          <p:cNvCxnSpPr/>
          <p:nvPr/>
        </p:nvCxnSpPr>
        <p:spPr>
          <a:xfrm flipH="1" rot="10800000">
            <a:off x="2077125" y="1554425"/>
            <a:ext cx="969900" cy="582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837" y="1051975"/>
            <a:ext cx="2546976" cy="2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11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599375" y="704100"/>
            <a:ext cx="5227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&lt;그래프 페이지&gt;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	- 교배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	- 이유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	- 총산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	- 포유수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301" y="766300"/>
            <a:ext cx="3924324" cy="38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서버</a:t>
            </a:r>
            <a:endParaRPr sz="1800"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13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프로젝트 수행 계획</a:t>
            </a:r>
            <a:endParaRPr sz="1800"/>
          </a:p>
        </p:txBody>
      </p:sp>
      <p:graphicFrame>
        <p:nvGraphicFramePr>
          <p:cNvPr id="226" name="Google Shape;226;p28"/>
          <p:cNvGraphicFramePr/>
          <p:nvPr/>
        </p:nvGraphicFramePr>
        <p:xfrm>
          <a:off x="760163" y="94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{AA269D3E-511F-48AC-BA81-5CF30ACB346C}</a:tableStyleId>
              </a:tblPr>
              <a:tblGrid>
                <a:gridCol w="2392725"/>
                <a:gridCol w="416350"/>
                <a:gridCol w="416350"/>
                <a:gridCol w="416350"/>
                <a:gridCol w="416350"/>
                <a:gridCol w="416350"/>
                <a:gridCol w="416350"/>
                <a:gridCol w="416350"/>
                <a:gridCol w="416350"/>
                <a:gridCol w="416350"/>
                <a:gridCol w="416350"/>
                <a:gridCol w="416350"/>
              </a:tblGrid>
              <a:tr h="4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7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계획수립 및 자료조사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서버 구축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모바일 앱 개발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DB 연동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학습데이터 수집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모델 학습 및 개선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테스트 &amp; 디버깅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논문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유지 및 보수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8"/>
          <p:cNvSpPr/>
          <p:nvPr/>
        </p:nvSpPr>
        <p:spPr>
          <a:xfrm>
            <a:off x="3152900" y="1450350"/>
            <a:ext cx="8328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3569250" y="1856838"/>
            <a:ext cx="8328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3569250" y="2263350"/>
            <a:ext cx="12492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3569250" y="2669850"/>
            <a:ext cx="12492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3569250" y="3068613"/>
            <a:ext cx="29145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3569250" y="3465650"/>
            <a:ext cx="29145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4818300" y="3862675"/>
            <a:ext cx="16653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6067350" y="4260113"/>
            <a:ext cx="16653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/>
          <p:nvPr/>
        </p:nvSpPr>
        <p:spPr>
          <a:xfrm>
            <a:off x="6067350" y="4657575"/>
            <a:ext cx="16653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14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역할 분담</a:t>
            </a:r>
            <a:endParaRPr sz="1800"/>
          </a:p>
        </p:txBody>
      </p:sp>
      <p:graphicFrame>
        <p:nvGraphicFramePr>
          <p:cNvPr id="242" name="Google Shape;242;p29"/>
          <p:cNvGraphicFramePr/>
          <p:nvPr/>
        </p:nvGraphicFramePr>
        <p:xfrm>
          <a:off x="845338" y="115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{44CD4E69-549D-4945-B9DE-2ED11C297EEE}</a:tableStyleId>
              </a:tblPr>
              <a:tblGrid>
                <a:gridCol w="910275"/>
                <a:gridCol w="884750"/>
                <a:gridCol w="3368800"/>
              </a:tblGrid>
              <a:tr h="36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300"/>
                        <a:t>학번</a:t>
                      </a:r>
                      <a:endParaRPr sz="1300"/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300"/>
                        <a:t>이름</a:t>
                      </a:r>
                      <a:endParaRPr sz="1300"/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300"/>
                        <a:t>역할</a:t>
                      </a:r>
                      <a:endParaRPr sz="1300"/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61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20201778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이다혜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20201944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안희진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딥러닝 모델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앱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20171580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김응준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딥러닝 모델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17900" marB="17900" marR="64775" marL="647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15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918850" y="2241575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/>
              <a:t>Q&amp;A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2849850" y="2285400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/>
              <a:t>발표를 들어주셔서 감사합니다.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연구 배경 및 필요성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연구 목적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연구 내용 및 방법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프로젝트 수행 계획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>
                <a:solidFill>
                  <a:schemeClr val="dk1"/>
                </a:solidFill>
              </a:rPr>
              <a:t>역할 분담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배경 및 필요성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25" y="1349443"/>
            <a:ext cx="700710" cy="7720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883989" y="2453203"/>
            <a:ext cx="242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수기 입력 </a:t>
            </a:r>
            <a:endParaRPr sz="9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3" y="1295525"/>
            <a:ext cx="888791" cy="97925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0" y="2409700"/>
            <a:ext cx="18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외국인 근로자와 관리자 간의 의사소통 어려움</a:t>
            </a:r>
            <a:r>
              <a:rPr lang="ko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453609" y="1825878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938325" y="1518063"/>
            <a:ext cx="24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정보 전달 오류</a:t>
            </a:r>
            <a:r>
              <a:rPr lang="ko" sz="800">
                <a:solidFill>
                  <a:schemeClr val="dk1"/>
                </a:solidFill>
              </a:rPr>
              <a:t> </a:t>
            </a:r>
            <a:endParaRPr sz="800"/>
          </a:p>
        </p:txBody>
      </p:sp>
      <p:sp>
        <p:nvSpPr>
          <p:cNvPr id="81" name="Google Shape;81;p16"/>
          <p:cNvSpPr txBox="1"/>
          <p:nvPr/>
        </p:nvSpPr>
        <p:spPr>
          <a:xfrm>
            <a:off x="4081713" y="2509759"/>
            <a:ext cx="203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현황판 기입 및 전산 입력 실수</a:t>
            </a:r>
            <a:endParaRPr sz="9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282" y="1476715"/>
            <a:ext cx="611832" cy="6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5519118" y="1539978"/>
            <a:ext cx="400800" cy="67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784149" y="2025120"/>
            <a:ext cx="270900" cy="2949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9174" y="1340749"/>
            <a:ext cx="888800" cy="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8170188" y="1518075"/>
            <a:ext cx="662100" cy="93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862288" y="2509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효율성 및 정확성 감소</a:t>
            </a:r>
            <a:endParaRPr sz="900"/>
          </a:p>
        </p:txBody>
      </p:sp>
      <p:sp>
        <p:nvSpPr>
          <p:cNvPr id="88" name="Google Shape;88;p16"/>
          <p:cNvSpPr/>
          <p:nvPr/>
        </p:nvSpPr>
        <p:spPr>
          <a:xfrm>
            <a:off x="6318488" y="1821613"/>
            <a:ext cx="662100" cy="1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311699" y="4153015"/>
            <a:ext cx="14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인력 수급 감소 </a:t>
            </a:r>
            <a:endParaRPr sz="9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266" y="3403635"/>
            <a:ext cx="752664" cy="69544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883994" y="4153015"/>
            <a:ext cx="14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인건비 상승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044" y="3403631"/>
            <a:ext cx="752664" cy="6954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3135895" y="3802444"/>
            <a:ext cx="317700" cy="448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557376" y="3819542"/>
            <a:ext cx="317700" cy="41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8423" y="3250412"/>
            <a:ext cx="888800" cy="93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4032" y="3231943"/>
            <a:ext cx="92727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5097750" y="4220850"/>
            <a:ext cx="15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디지털 형식의 데이터를 쉽게 분석 가능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6808375" y="4220850"/>
            <a:ext cx="22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데이터의 추세와 패턴을 통해 진행 상황을 예측</a:t>
            </a:r>
            <a:endParaRPr sz="900"/>
          </a:p>
        </p:txBody>
      </p:sp>
      <p:sp>
        <p:nvSpPr>
          <p:cNvPr id="99" name="Google Shape;99;p16"/>
          <p:cNvSpPr/>
          <p:nvPr/>
        </p:nvSpPr>
        <p:spPr>
          <a:xfrm>
            <a:off x="6528788" y="3802450"/>
            <a:ext cx="662100" cy="1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OCR 모델 </a:t>
            </a:r>
            <a:endParaRPr sz="1800"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75" y="1113151"/>
            <a:ext cx="2988625" cy="3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775" y="1173700"/>
            <a:ext cx="5060274" cy="35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사람마다 필기체가 다르기 때문에 Data Augmentation를 통해 많은 데이터셋을 만들어 학습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데이</a:t>
            </a:r>
            <a:r>
              <a:rPr lang="ko" sz="1800"/>
              <a:t>터 전처리 :</a:t>
            </a:r>
            <a:r>
              <a:rPr lang="ko" sz="1800"/>
              <a:t> Data Augmentation</a:t>
            </a:r>
            <a:endParaRPr sz="18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25" y="1741747"/>
            <a:ext cx="3116824" cy="282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650" y="1994601"/>
            <a:ext cx="2612199" cy="250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1616925" y="1596025"/>
            <a:ext cx="2536800" cy="50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344425" y="3156250"/>
            <a:ext cx="1367100" cy="153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이미지 전처리</a:t>
            </a:r>
            <a:endParaRPr sz="18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72" y="1439543"/>
            <a:ext cx="4033353" cy="2811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923475" y="1439550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기울어짐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구부러짐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빛 반사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그림자</a:t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/15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1800"/>
              <a:t>연구 내용 및 방법 - 데이</a:t>
            </a:r>
            <a:r>
              <a:rPr lang="ko" sz="1800"/>
              <a:t>터 전처리 :</a:t>
            </a:r>
            <a:r>
              <a:rPr lang="ko" sz="1800"/>
              <a:t> </a:t>
            </a:r>
            <a:r>
              <a:rPr lang="ko" sz="1800"/>
              <a:t>검출 영역이 중복되었을 경우 문자 분리</a:t>
            </a:r>
            <a:endParaRPr sz="1800"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/15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00" y="2800200"/>
            <a:ext cx="6175900" cy="231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0"/>
          <p:cNvCxnSpPr/>
          <p:nvPr/>
        </p:nvCxnSpPr>
        <p:spPr>
          <a:xfrm flipH="1" rot="10800000">
            <a:off x="266700" y="2717050"/>
            <a:ext cx="8610600" cy="1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337" y="930900"/>
            <a:ext cx="4312143" cy="17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439400" y="2800200"/>
            <a:ext cx="4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/>
              <a:t>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</a:t>
            </a:r>
            <a:r>
              <a:rPr lang="ko"/>
              <a:t>/15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25" y="2578825"/>
            <a:ext cx="6603318" cy="24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/>
          <p:nvPr/>
        </p:nvCxnSpPr>
        <p:spPr>
          <a:xfrm flipH="1" rot="10800000">
            <a:off x="262375" y="2578825"/>
            <a:ext cx="8610600" cy="1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1"/>
          <p:cNvSpPr txBox="1"/>
          <p:nvPr/>
        </p:nvSpPr>
        <p:spPr>
          <a:xfrm>
            <a:off x="262375" y="331925"/>
            <a:ext cx="3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/>
              <a:t>②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11700" y="2617150"/>
            <a:ext cx="3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/>
              <a:t>③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75" y="152400"/>
            <a:ext cx="6797219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/>
        </p:nvSpPr>
        <p:spPr>
          <a:xfrm>
            <a:off x="843300" y="1066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</a:t>
            </a:r>
            <a:r>
              <a:rPr lang="ko"/>
              <a:t>/15</a:t>
            </a:r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 flipH="1" rot="10800000">
            <a:off x="266700" y="2424650"/>
            <a:ext cx="8610600" cy="105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0" y="508349"/>
            <a:ext cx="836918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50" y="2520750"/>
            <a:ext cx="8404149" cy="17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266700" y="2571750"/>
            <a:ext cx="4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⑤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66700" y="398700"/>
            <a:ext cx="4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ko"/>
              <a:t>④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